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33"/>
  </p:notesMasterIdLst>
  <p:handoutMasterIdLst>
    <p:handoutMasterId r:id="rId34"/>
  </p:handoutMasterIdLst>
  <p:sldIdLst>
    <p:sldId id="778" r:id="rId7"/>
    <p:sldId id="780" r:id="rId8"/>
    <p:sldId id="822" r:id="rId9"/>
    <p:sldId id="789" r:id="rId10"/>
    <p:sldId id="843" r:id="rId11"/>
    <p:sldId id="844" r:id="rId12"/>
    <p:sldId id="847" r:id="rId13"/>
    <p:sldId id="849" r:id="rId14"/>
    <p:sldId id="848" r:id="rId15"/>
    <p:sldId id="850" r:id="rId16"/>
    <p:sldId id="845" r:id="rId17"/>
    <p:sldId id="846" r:id="rId18"/>
    <p:sldId id="816" r:id="rId19"/>
    <p:sldId id="826" r:id="rId20"/>
    <p:sldId id="828" r:id="rId21"/>
    <p:sldId id="851" r:id="rId22"/>
    <p:sldId id="852" r:id="rId23"/>
    <p:sldId id="853" r:id="rId24"/>
    <p:sldId id="854" r:id="rId25"/>
    <p:sldId id="855" r:id="rId26"/>
    <p:sldId id="856" r:id="rId27"/>
    <p:sldId id="857" r:id="rId28"/>
    <p:sldId id="825" r:id="rId29"/>
    <p:sldId id="823" r:id="rId30"/>
    <p:sldId id="824" r:id="rId31"/>
    <p:sldId id="813" r:id="rId3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505050"/>
    <a:srgbClr val="EB3C00"/>
    <a:srgbClr val="0042AC"/>
    <a:srgbClr val="68217A"/>
    <a:srgbClr val="0072C6"/>
    <a:srgbClr val="2D82FF"/>
    <a:srgbClr val="0088EE"/>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98" autoAdjust="0"/>
    <p:restoredTop sz="73060" autoAdjust="0"/>
  </p:normalViewPr>
  <p:slideViewPr>
    <p:cSldViewPr snapToGrid="0">
      <p:cViewPr>
        <p:scale>
          <a:sx n="90" d="100"/>
          <a:sy n="90" d="100"/>
        </p:scale>
        <p:origin x="2448" y="135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2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4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7/1/15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49538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1829283"/>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1829283"/>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734661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52" r:id="rId25"/>
    <p:sldLayoutId id="2147484188" r:id="rId26"/>
    <p:sldLayoutId id="2147484189"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g"/><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44.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Powered by SharePoint Online &amp; Azure Media Services</a:t>
            </a:r>
            <a:br>
              <a:rPr lang="en-US" dirty="0"/>
            </a:br>
            <a:endParaRPr lang="en-US" dirty="0"/>
          </a:p>
        </p:txBody>
      </p:sp>
      <p:sp>
        <p:nvSpPr>
          <p:cNvPr id="5" name="Text Placeholder 4"/>
          <p:cNvSpPr>
            <a:spLocks noGrp="1"/>
          </p:cNvSpPr>
          <p:nvPr>
            <p:ph type="body" sz="quarter" idx="11"/>
          </p:nvPr>
        </p:nvSpPr>
        <p:spPr>
          <a:xfrm>
            <a:off x="520700" y="1833570"/>
            <a:ext cx="5394960" cy="2462213"/>
          </a:xfrm>
        </p:spPr>
        <p:txBody>
          <a:bodyPr/>
          <a:lstStyle/>
          <a:p>
            <a:r>
              <a:rPr lang="en-US" b="1" dirty="0" smtClean="0"/>
              <a:t>SharePoint Online</a:t>
            </a:r>
          </a:p>
          <a:p>
            <a:r>
              <a:rPr lang="en-US" dirty="0" smtClean="0">
                <a:solidFill>
                  <a:srgbClr val="969696"/>
                </a:solidFill>
              </a:rPr>
              <a:t>Content Storage</a:t>
            </a:r>
          </a:p>
          <a:p>
            <a:r>
              <a:rPr lang="en-US" dirty="0" smtClean="0">
                <a:solidFill>
                  <a:srgbClr val="969696"/>
                </a:solidFill>
              </a:rPr>
              <a:t>Metadata</a:t>
            </a:r>
          </a:p>
          <a:p>
            <a:r>
              <a:rPr lang="en-US" dirty="0" smtClean="0">
                <a:solidFill>
                  <a:srgbClr val="969696"/>
                </a:solidFill>
              </a:rPr>
              <a:t>Security &amp; Compliance</a:t>
            </a:r>
          </a:p>
          <a:p>
            <a:r>
              <a:rPr lang="en-US" dirty="0" smtClean="0">
                <a:solidFill>
                  <a:srgbClr val="969696"/>
                </a:solidFill>
              </a:rPr>
              <a:t>Search</a:t>
            </a:r>
            <a:endParaRPr lang="en-US" dirty="0">
              <a:solidFill>
                <a:srgbClr val="969696"/>
              </a:solidFill>
            </a:endParaRPr>
          </a:p>
        </p:txBody>
      </p:sp>
      <p:sp>
        <p:nvSpPr>
          <p:cNvPr id="6" name="Text Placeholder 5"/>
          <p:cNvSpPr>
            <a:spLocks noGrp="1"/>
          </p:cNvSpPr>
          <p:nvPr>
            <p:ph type="body" sz="quarter" idx="12"/>
          </p:nvPr>
        </p:nvSpPr>
        <p:spPr>
          <a:xfrm>
            <a:off x="6277928" y="1833570"/>
            <a:ext cx="5394960" cy="2462213"/>
          </a:xfrm>
        </p:spPr>
        <p:txBody>
          <a:bodyPr/>
          <a:lstStyle/>
          <a:p>
            <a:r>
              <a:rPr lang="en-US" dirty="0" smtClean="0"/>
              <a:t>Azure Media Services</a:t>
            </a:r>
          </a:p>
          <a:p>
            <a:r>
              <a:rPr lang="en-US" dirty="0" smtClean="0">
                <a:solidFill>
                  <a:srgbClr val="969696"/>
                </a:solidFill>
              </a:rPr>
              <a:t>Transcoding</a:t>
            </a:r>
          </a:p>
          <a:p>
            <a:r>
              <a:rPr lang="en-US" dirty="0" smtClean="0">
                <a:solidFill>
                  <a:srgbClr val="969696"/>
                </a:solidFill>
              </a:rPr>
              <a:t>Adaptive Streaming</a:t>
            </a:r>
          </a:p>
          <a:p>
            <a:r>
              <a:rPr lang="en-US" dirty="0" smtClean="0">
                <a:solidFill>
                  <a:srgbClr val="969696"/>
                </a:solidFill>
              </a:rPr>
              <a:t>Secure Delivery</a:t>
            </a:r>
          </a:p>
          <a:p>
            <a:r>
              <a:rPr lang="en-US" dirty="0" smtClean="0">
                <a:solidFill>
                  <a:srgbClr val="969696"/>
                </a:solidFill>
              </a:rPr>
              <a:t>Thumbnails</a:t>
            </a:r>
            <a:endParaRPr lang="en-US" dirty="0">
              <a:solidFill>
                <a:srgbClr val="969696"/>
              </a:solidFill>
            </a:endParaRPr>
          </a:p>
        </p:txBody>
      </p:sp>
      <p:sp>
        <p:nvSpPr>
          <p:cNvPr id="4" name="Slide Number Placeholder 3"/>
          <p:cNvSpPr>
            <a:spLocks noGrp="1"/>
          </p:cNvSpPr>
          <p:nvPr>
            <p:ph type="sldNum" sz="quarter" idx="13"/>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0691106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Current Video Portal Capabilities</a:t>
            </a:r>
            <a:endParaRPr lang="en-US" dirty="0"/>
          </a:p>
        </p:txBody>
      </p:sp>
      <p:sp>
        <p:nvSpPr>
          <p:cNvPr id="5" name="Text Placeholder 4"/>
          <p:cNvSpPr>
            <a:spLocks noGrp="1"/>
          </p:cNvSpPr>
          <p:nvPr>
            <p:ph type="body" sz="quarter" idx="10"/>
          </p:nvPr>
        </p:nvSpPr>
        <p:spPr/>
        <p:txBody>
          <a:bodyPr/>
          <a:lstStyle/>
          <a:p>
            <a:r>
              <a:rPr lang="en-US" sz="3200" dirty="0" smtClean="0"/>
              <a:t>HTML5 mobile playback in browser– Windows, Android and iOS</a:t>
            </a:r>
          </a:p>
          <a:p>
            <a:r>
              <a:rPr lang="en-US" sz="3200" dirty="0" smtClean="0"/>
              <a:t>Responsive player playback page</a:t>
            </a:r>
          </a:p>
          <a:p>
            <a:r>
              <a:rPr lang="en-US" sz="3200" dirty="0" smtClean="0"/>
              <a:t>Office 365 for iPhone app</a:t>
            </a:r>
          </a:p>
          <a:p>
            <a:r>
              <a:rPr lang="en-US" sz="3200" dirty="0" smtClean="0"/>
              <a:t>Built-in CDN – Better playback performance across </a:t>
            </a:r>
            <a:br>
              <a:rPr lang="en-US" sz="3200" dirty="0" smtClean="0"/>
            </a:br>
            <a:r>
              <a:rPr lang="en-US" sz="3200" dirty="0" smtClean="0"/>
              <a:t>geographic locations</a:t>
            </a:r>
          </a:p>
          <a:p>
            <a:r>
              <a:rPr lang="en-US" sz="3200" dirty="0" smtClean="0"/>
              <a:t>More granular permissions per channel– Owners / Editors / Viewers</a:t>
            </a:r>
          </a:p>
          <a:p>
            <a:r>
              <a:rPr lang="en-US" sz="3200" dirty="0" smtClean="0"/>
              <a:t>Related videos powered by the Office Graph</a:t>
            </a:r>
          </a:p>
          <a:p>
            <a:r>
              <a:rPr lang="en-US" sz="3200" dirty="0" smtClean="0"/>
              <a:t>REST APIs for Office 365 Video [in preview]</a:t>
            </a:r>
          </a:p>
          <a:p>
            <a:endParaRPr lang="en-US" sz="3200"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1273911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Video Portal Capabilities</a:t>
            </a:r>
            <a:endParaRPr lang="en-US" dirty="0"/>
          </a:p>
        </p:txBody>
      </p:sp>
      <p:sp>
        <p:nvSpPr>
          <p:cNvPr id="3" name="Text Placeholder 2"/>
          <p:cNvSpPr>
            <a:spLocks noGrp="1"/>
          </p:cNvSpPr>
          <p:nvPr>
            <p:ph type="body" sz="quarter" idx="10"/>
          </p:nvPr>
        </p:nvSpPr>
        <p:spPr/>
        <p:txBody>
          <a:bodyPr/>
          <a:lstStyle/>
          <a:p>
            <a:r>
              <a:rPr lang="en-US" sz="3600" dirty="0" smtClean="0"/>
              <a:t>Embed into other Office 365 locations outside of the video portal </a:t>
            </a:r>
          </a:p>
          <a:p>
            <a:r>
              <a:rPr lang="en-US" sz="3600" dirty="0" smtClean="0"/>
              <a:t>Responsive design for all video portal pages</a:t>
            </a:r>
          </a:p>
          <a:p>
            <a:r>
              <a:rPr lang="en-US" sz="3600" dirty="0" smtClean="0"/>
              <a:t>More personalized Home page powered by the Office Graph </a:t>
            </a:r>
          </a:p>
          <a:p>
            <a:r>
              <a:rPr lang="en-US" sz="3600" dirty="0" smtClean="0"/>
              <a:t>Hybrid link to Office 365 Video from SharePoint Server 2016</a:t>
            </a:r>
          </a:p>
          <a:p>
            <a:r>
              <a:rPr lang="en-US" sz="3600" dirty="0" smtClean="0"/>
              <a:t>“Publish to” from Skype for Business into an Office 365 Video channel</a:t>
            </a:r>
          </a:p>
          <a:p>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7740445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Exploring the Office 365 Video Portal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Video API</a:t>
            </a:r>
            <a:endParaRPr lang="en-US" dirty="0"/>
          </a:p>
        </p:txBody>
      </p:sp>
    </p:spTree>
    <p:extLst>
      <p:ext uri="{BB962C8B-B14F-4D97-AF65-F5344CB8AC3E}">
        <p14:creationId xmlns:p14="http://schemas.microsoft.com/office/powerpoint/2010/main" val="532670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Introducing the Video API</a:t>
            </a:r>
            <a:endParaRPr lang="en-US" dirty="0"/>
          </a:p>
        </p:txBody>
      </p:sp>
      <p:sp>
        <p:nvSpPr>
          <p:cNvPr id="2" name="Text Placeholder 1"/>
          <p:cNvSpPr>
            <a:spLocks noGrp="1"/>
          </p:cNvSpPr>
          <p:nvPr>
            <p:ph type="body" sz="quarter" idx="10"/>
          </p:nvPr>
        </p:nvSpPr>
        <p:spPr/>
        <p:txBody>
          <a:bodyPr/>
          <a:lstStyle/>
          <a:p>
            <a:r>
              <a:rPr lang="en-US" dirty="0" smtClean="0"/>
              <a:t>Discover &amp; interact with videos in the </a:t>
            </a:r>
            <a:br>
              <a:rPr lang="en-US" dirty="0" smtClean="0"/>
            </a:br>
            <a:r>
              <a:rPr lang="en-US" dirty="0" smtClean="0"/>
              <a:t>Office 365 Video Portal</a:t>
            </a:r>
          </a:p>
          <a:p>
            <a:r>
              <a:rPr lang="en-US" dirty="0" smtClean="0"/>
              <a:t>Provides access to:</a:t>
            </a:r>
          </a:p>
          <a:p>
            <a:pPr lvl="1"/>
            <a:r>
              <a:rPr lang="en-US" dirty="0" smtClean="0"/>
              <a:t>Video Portal</a:t>
            </a:r>
          </a:p>
          <a:p>
            <a:pPr lvl="1"/>
            <a:r>
              <a:rPr lang="en-US" dirty="0" smtClean="0"/>
              <a:t>Channels</a:t>
            </a:r>
          </a:p>
          <a:p>
            <a:pPr lvl="1"/>
            <a:r>
              <a:rPr lang="en-US" dirty="0" smtClean="0"/>
              <a:t>Videos</a:t>
            </a:r>
            <a:endParaRPr lang="en-US" dirty="0" smtClean="0"/>
          </a:p>
          <a:p>
            <a:endParaRPr lang="en-US" dirty="0" smtClean="0"/>
          </a:p>
          <a:p>
            <a:r>
              <a:rPr lang="en-US" dirty="0" smtClean="0"/>
              <a:t>Video REST API </a:t>
            </a:r>
            <a:r>
              <a:rPr lang="en-US" dirty="0" smtClean="0"/>
              <a:t>Currently in Preview</a:t>
            </a:r>
          </a:p>
          <a:p>
            <a:pPr lvl="1"/>
            <a:r>
              <a:rPr lang="en-US" i="1" dirty="0" smtClean="0"/>
              <a:t>Some things may change, added &amp; removed</a:t>
            </a:r>
            <a:endParaRPr lang="en-US" i="1"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3468113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Portal Operations</a:t>
            </a:r>
            <a:endParaRPr lang="en-US" dirty="0"/>
          </a:p>
        </p:txBody>
      </p:sp>
      <p:sp>
        <p:nvSpPr>
          <p:cNvPr id="3" name="Text Placeholder 2"/>
          <p:cNvSpPr>
            <a:spLocks noGrp="1"/>
          </p:cNvSpPr>
          <p:nvPr>
            <p:ph type="body" sz="quarter" idx="10"/>
          </p:nvPr>
        </p:nvSpPr>
        <p:spPr/>
        <p:txBody>
          <a:bodyPr/>
          <a:lstStyle/>
          <a:p>
            <a:r>
              <a:rPr lang="en-US" dirty="0" smtClean="0"/>
              <a:t>// get the Video Portal API endpoint</a:t>
            </a:r>
            <a:endParaRPr lang="en-US" dirty="0"/>
          </a:p>
          <a:p>
            <a:pPr marL="0" indent="0">
              <a:buNone/>
            </a:pPr>
            <a:r>
              <a:rPr lang="en-US" dirty="0" smtClean="0"/>
              <a:t>// requires HTTP Authorization header</a:t>
            </a:r>
          </a:p>
          <a:p>
            <a:pPr marL="0" indent="0">
              <a:buNone/>
            </a:pPr>
            <a:r>
              <a:rPr lang="en-US" dirty="0" smtClean="0"/>
              <a:t>//	for authentication</a:t>
            </a:r>
          </a:p>
          <a:p>
            <a:pPr marL="0" indent="0">
              <a:buNone/>
            </a:pPr>
            <a:endParaRPr lang="en-US" dirty="0" smtClean="0"/>
          </a:p>
          <a:p>
            <a:pPr marL="0" indent="0">
              <a:buNone/>
            </a:pPr>
            <a:r>
              <a:rPr lang="en-US" dirty="0" smtClean="0"/>
              <a:t>HTTP GET </a:t>
            </a:r>
          </a:p>
          <a:p>
            <a:pPr marL="0" indent="0">
              <a:buNone/>
            </a:pPr>
            <a:r>
              <a:rPr lang="en-US" dirty="0"/>
              <a:t> </a:t>
            </a:r>
            <a:r>
              <a:rPr lang="en-US" dirty="0" smtClean="0"/>
              <a:t>  https://&lt;tenant&gt;.</a:t>
            </a:r>
            <a:r>
              <a:rPr lang="en-US" dirty="0" err="1" smtClean="0"/>
              <a:t>sharepoint.com</a:t>
            </a:r>
            <a:r>
              <a:rPr lang="en-US" dirty="0" smtClean="0"/>
              <a:t>/</a:t>
            </a:r>
          </a:p>
          <a:p>
            <a:pPr marL="0" indent="0">
              <a:buNone/>
            </a:pPr>
            <a:r>
              <a:rPr lang="en-US" dirty="0"/>
              <a:t> </a:t>
            </a:r>
            <a:r>
              <a:rPr lang="en-US" dirty="0" smtClean="0"/>
              <a:t>         _</a:t>
            </a:r>
            <a:r>
              <a:rPr lang="en-US" dirty="0" err="1" smtClean="0"/>
              <a:t>api</a:t>
            </a:r>
            <a:r>
              <a:rPr lang="en-US" dirty="0" smtClean="0"/>
              <a:t>/</a:t>
            </a:r>
            <a:r>
              <a:rPr lang="en-US" dirty="0" err="1" smtClean="0"/>
              <a:t>VideoService.Discover</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2452408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Operations</a:t>
            </a:r>
            <a:endParaRPr lang="en-US" dirty="0"/>
          </a:p>
        </p:txBody>
      </p:sp>
      <p:sp>
        <p:nvSpPr>
          <p:cNvPr id="4" name="Text Placeholder 3"/>
          <p:cNvSpPr>
            <a:spLocks noGrp="1"/>
          </p:cNvSpPr>
          <p:nvPr>
            <p:ph type="body" sz="quarter" idx="10"/>
          </p:nvPr>
        </p:nvSpPr>
        <p:spPr/>
        <p:txBody>
          <a:bodyPr/>
          <a:lstStyle/>
          <a:p>
            <a:r>
              <a:rPr lang="en-US" dirty="0" smtClean="0"/>
              <a:t>List all channels user can view &amp; edit</a:t>
            </a:r>
          </a:p>
          <a:p>
            <a:pPr lvl="1"/>
            <a:r>
              <a:rPr lang="en-US" dirty="0">
                <a:latin typeface="Courier" charset="0"/>
                <a:ea typeface="Courier" charset="0"/>
                <a:cs typeface="Courier" charset="0"/>
              </a:rPr>
              <a:t>HTTP GET: </a:t>
            </a:r>
            <a:r>
              <a:rPr lang="en-US" dirty="0" smtClean="0">
                <a:latin typeface="Courier" charset="0"/>
                <a:ea typeface="Courier" charset="0"/>
                <a:cs typeface="Courier" charset="0"/>
              </a:rPr>
              <a:t>[..]/_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/Channels</a:t>
            </a:r>
          </a:p>
          <a:p>
            <a:pPr lvl="1"/>
            <a:r>
              <a:rPr lang="en-US" dirty="0" smtClean="0">
                <a:latin typeface="Courier" charset="0"/>
                <a:ea typeface="Courier" charset="0"/>
                <a:cs typeface="Courier" charset="0"/>
              </a:rPr>
              <a:t>HTTP GET: [..]/_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a:t>
            </a:r>
            <a:r>
              <a:rPr lang="en-US" dirty="0" err="1" smtClean="0">
                <a:latin typeface="Courier" charset="0"/>
                <a:ea typeface="Courier" charset="0"/>
                <a:cs typeface="Courier" charset="0"/>
              </a:rPr>
              <a:t>CanEditChannels</a:t>
            </a:r>
            <a:endParaRPr lang="en-US" dirty="0" smtClean="0">
              <a:latin typeface="Courier" charset="0"/>
              <a:ea typeface="Courier" charset="0"/>
              <a:cs typeface="Courier" charset="0"/>
            </a:endParaRPr>
          </a:p>
          <a:p>
            <a:endParaRPr lang="en-US" dirty="0" smtClean="0"/>
          </a:p>
          <a:p>
            <a:r>
              <a:rPr lang="en-US" dirty="0" smtClean="0"/>
              <a:t>Details on a specific channel</a:t>
            </a:r>
          </a:p>
          <a:p>
            <a:pPr lvl="1"/>
            <a:r>
              <a:rPr lang="en-US" dirty="0">
                <a:latin typeface="Courier" charset="0"/>
                <a:ea typeface="Courier" charset="0"/>
                <a:cs typeface="Courier" charset="0"/>
              </a:rPr>
              <a:t>HTTP GET: [..]/_</a:t>
            </a:r>
            <a:r>
              <a:rPr lang="en-US" dirty="0" err="1" smtClean="0">
                <a:latin typeface="Courier" charset="0"/>
                <a:ea typeface="Courier" charset="0"/>
                <a:cs typeface="Courier" charset="0"/>
              </a:rPr>
              <a:t>api</a:t>
            </a:r>
            <a:r>
              <a:rPr lang="en-US" dirty="0" smtClean="0">
                <a:latin typeface="Courier" charset="0"/>
                <a:ea typeface="Courier" charset="0"/>
                <a:cs typeface="Courier" charset="0"/>
              </a:rPr>
              <a:t>/</a:t>
            </a:r>
            <a:r>
              <a:rPr lang="en-US" dirty="0" err="1" smtClean="0">
                <a:latin typeface="Courier" charset="0"/>
                <a:ea typeface="Courier" charset="0"/>
                <a:cs typeface="Courier" charset="0"/>
              </a:rPr>
              <a:t>VideoService</a:t>
            </a:r>
            <a:r>
              <a:rPr lang="en-US" dirty="0" smtClean="0">
                <a:latin typeface="Courier" charset="0"/>
                <a:ea typeface="Courier" charset="0"/>
                <a:cs typeface="Courier" charset="0"/>
              </a:rPr>
              <a:t>/Channels(‘&lt;</a:t>
            </a:r>
            <a:r>
              <a:rPr lang="en-US" dirty="0" err="1" smtClean="0">
                <a:latin typeface="Courier" charset="0"/>
                <a:ea typeface="Courier" charset="0"/>
                <a:cs typeface="Courier" charset="0"/>
              </a:rPr>
              <a:t>guid</a:t>
            </a:r>
            <a:r>
              <a:rPr lang="en-US" dirty="0" smtClean="0">
                <a:latin typeface="Courier" charset="0"/>
                <a:ea typeface="Courier" charset="0"/>
                <a:cs typeface="Courier" charset="0"/>
              </a:rPr>
              <a:t>&gt;’)</a:t>
            </a:r>
          </a:p>
          <a:p>
            <a:endParaRPr lang="en-US" dirty="0" smtClean="0">
              <a:latin typeface="Courier" charset="0"/>
              <a:ea typeface="Courier" charset="0"/>
              <a:cs typeface="Courier" charset="0"/>
            </a:endParaRPr>
          </a:p>
          <a:p>
            <a:r>
              <a:rPr lang="en-US" dirty="0" smtClean="0"/>
              <a:t>All videos in a channel</a:t>
            </a:r>
            <a:endParaRPr lang="en-US" dirty="0"/>
          </a:p>
          <a:p>
            <a:pPr lvl="1"/>
            <a:r>
              <a:rPr lang="en-US" dirty="0">
                <a:latin typeface="Courier" charset="0"/>
                <a:ea typeface="Courier" charset="0"/>
                <a:cs typeface="Courier" charset="0"/>
              </a:rPr>
              <a:t>HTTP 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smtClean="0">
                <a:latin typeface="Courier" charset="0"/>
                <a:ea typeface="Courier" charset="0"/>
                <a:cs typeface="Courier" charset="0"/>
              </a:rPr>
              <a:t>&gt;’)/Videos</a:t>
            </a:r>
            <a:endParaRPr lang="en-US" dirty="0">
              <a:latin typeface="Courier" charset="0"/>
              <a:ea typeface="Courier" charset="0"/>
              <a:cs typeface="Courier" charset="0"/>
            </a:endParaRPr>
          </a:p>
          <a:p>
            <a:endParaRPr lang="en-US" dirty="0">
              <a:latin typeface="Courier" charset="0"/>
              <a:ea typeface="Courier" charset="0"/>
              <a:cs typeface="Courier" charset="0"/>
            </a:endParaRPr>
          </a:p>
          <a:p>
            <a:pPr lvl="1"/>
            <a:endParaRPr lang="en-US" dirty="0"/>
          </a:p>
        </p:txBody>
      </p:sp>
    </p:spTree>
    <p:extLst>
      <p:ext uri="{BB962C8B-B14F-4D97-AF65-F5344CB8AC3E}">
        <p14:creationId xmlns:p14="http://schemas.microsoft.com/office/powerpoint/2010/main" val="19531979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Working with Channels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82191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 Operations</a:t>
            </a:r>
            <a:endParaRPr lang="en-US" dirty="0"/>
          </a:p>
        </p:txBody>
      </p:sp>
      <p:sp>
        <p:nvSpPr>
          <p:cNvPr id="5" name="Text Placeholder 4"/>
          <p:cNvSpPr>
            <a:spLocks noGrp="1"/>
          </p:cNvSpPr>
          <p:nvPr>
            <p:ph type="body" sz="quarter" idx="10"/>
          </p:nvPr>
        </p:nvSpPr>
        <p:spPr/>
        <p:txBody>
          <a:bodyPr/>
          <a:lstStyle/>
          <a:p>
            <a:r>
              <a:rPr lang="en-US" dirty="0" smtClean="0"/>
              <a:t>Details on a video</a:t>
            </a:r>
          </a:p>
          <a:p>
            <a:pPr lvl="1"/>
            <a:r>
              <a:rPr lang="en-US" dirty="0" smtClean="0">
                <a:latin typeface="Courier" charset="0"/>
                <a:ea typeface="Courier" charset="0"/>
                <a:cs typeface="Courier" charset="0"/>
              </a:rPr>
              <a:t>HTTP </a:t>
            </a:r>
            <a:r>
              <a:rPr lang="en-US" dirty="0">
                <a:latin typeface="Courier" charset="0"/>
                <a:ea typeface="Courier" charset="0"/>
                <a:cs typeface="Courier" charset="0"/>
              </a:rPr>
              <a:t>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smtClean="0">
                <a:latin typeface="Courier" charset="0"/>
                <a:ea typeface="Courier" charset="0"/>
                <a:cs typeface="Courier" charset="0"/>
              </a:rPr>
              <a:t>&gt;’)/Videos(‘&lt;</a:t>
            </a:r>
            <a:r>
              <a:rPr lang="en-US" dirty="0" err="1" smtClean="0">
                <a:latin typeface="Courier" charset="0"/>
                <a:ea typeface="Courier" charset="0"/>
                <a:cs typeface="Courier" charset="0"/>
              </a:rPr>
              <a:t>guid</a:t>
            </a:r>
            <a:r>
              <a:rPr lang="en-US" dirty="0" smtClean="0">
                <a:latin typeface="Courier" charset="0"/>
                <a:ea typeface="Courier" charset="0"/>
                <a:cs typeface="Courier" charset="0"/>
              </a:rPr>
              <a:t>&gt;’)</a:t>
            </a:r>
            <a:endParaRPr lang="en-US" dirty="0">
              <a:latin typeface="Courier" charset="0"/>
              <a:ea typeface="Courier" charset="0"/>
              <a:cs typeface="Courier" charset="0"/>
            </a:endParaRPr>
          </a:p>
          <a:p>
            <a:endParaRPr lang="en-US" dirty="0" smtClean="0"/>
          </a:p>
          <a:p>
            <a:r>
              <a:rPr lang="en-US" dirty="0" smtClean="0"/>
              <a:t>Details </a:t>
            </a:r>
            <a:r>
              <a:rPr lang="en-US" dirty="0"/>
              <a:t>on </a:t>
            </a:r>
            <a:r>
              <a:rPr lang="en-US" dirty="0" smtClean="0"/>
              <a:t>playing a video</a:t>
            </a:r>
          </a:p>
          <a:p>
            <a:pPr lvl="1"/>
            <a:r>
              <a:rPr lang="en-US" dirty="0" smtClean="0">
                <a:latin typeface="Courier" charset="0"/>
                <a:ea typeface="Courier" charset="0"/>
                <a:cs typeface="Courier" charset="0"/>
              </a:rPr>
              <a:t>HTTP GET: [..]/_</a:t>
            </a:r>
            <a:r>
              <a:rPr lang="en-US" dirty="0" err="1">
                <a:latin typeface="Courier" charset="0"/>
                <a:ea typeface="Courier" charset="0"/>
                <a:cs typeface="Courier" charset="0"/>
              </a:rPr>
              <a:t>api</a:t>
            </a:r>
            <a:r>
              <a:rPr lang="en-US" dirty="0">
                <a:latin typeface="Courier" charset="0"/>
                <a:ea typeface="Courier" charset="0"/>
                <a:cs typeface="Courier" charset="0"/>
              </a:rPr>
              <a:t>/</a:t>
            </a:r>
            <a:r>
              <a:rPr lang="en-US" dirty="0" err="1">
                <a:latin typeface="Courier" charset="0"/>
                <a:ea typeface="Courier" charset="0"/>
                <a:cs typeface="Courier" charset="0"/>
              </a:rPr>
              <a:t>VideoService</a:t>
            </a:r>
            <a:r>
              <a:rPr lang="en-US" dirty="0">
                <a:latin typeface="Courier" charset="0"/>
                <a:ea typeface="Courier" charset="0"/>
                <a:cs typeface="Courier" charset="0"/>
              </a:rPr>
              <a:t>/Channels(‘&lt;</a:t>
            </a:r>
            <a:r>
              <a:rPr lang="en-US" dirty="0" err="1">
                <a:latin typeface="Courier" charset="0"/>
                <a:ea typeface="Courier" charset="0"/>
                <a:cs typeface="Courier" charset="0"/>
              </a:rPr>
              <a:t>guid</a:t>
            </a:r>
            <a:r>
              <a:rPr lang="en-US" dirty="0">
                <a:latin typeface="Courier" charset="0"/>
                <a:ea typeface="Courier" charset="0"/>
                <a:cs typeface="Courier" charset="0"/>
              </a:rPr>
              <a:t>&gt;’)/Videos(‘&lt;</a:t>
            </a:r>
            <a:r>
              <a:rPr lang="en-US" dirty="0" err="1">
                <a:latin typeface="Courier" charset="0"/>
                <a:ea typeface="Courier" charset="0"/>
                <a:cs typeface="Courier" charset="0"/>
              </a:rPr>
              <a:t>guid</a:t>
            </a:r>
            <a:r>
              <a:rPr lang="en-US" dirty="0" smtClean="0">
                <a:latin typeface="Courier" charset="0"/>
                <a:ea typeface="Courier" charset="0"/>
                <a:cs typeface="Courier" charset="0"/>
              </a:rPr>
              <a:t>&gt;’)/</a:t>
            </a:r>
            <a:r>
              <a:rPr lang="en-US" dirty="0" err="1" smtClean="0">
                <a:latin typeface="Courier" charset="0"/>
                <a:ea typeface="Courier" charset="0"/>
                <a:cs typeface="Courier" charset="0"/>
              </a:rPr>
              <a:t>GetPlaybackUrl</a:t>
            </a:r>
            <a:r>
              <a:rPr lang="en-US" dirty="0" smtClean="0">
                <a:latin typeface="Courier" charset="0"/>
                <a:ea typeface="Courier" charset="0"/>
                <a:cs typeface="Courier" charset="0"/>
              </a:rPr>
              <a:t>(‘&lt;</a:t>
            </a:r>
            <a:r>
              <a:rPr lang="en-US" dirty="0" err="1" smtClean="0">
                <a:latin typeface="Courier" charset="0"/>
                <a:ea typeface="Courier" charset="0"/>
                <a:cs typeface="Courier" charset="0"/>
              </a:rPr>
              <a:t>playbacktype</a:t>
            </a:r>
            <a:r>
              <a:rPr lang="en-US" dirty="0" smtClean="0">
                <a:latin typeface="Courier" charset="0"/>
                <a:ea typeface="Courier" charset="0"/>
                <a:cs typeface="Courier" charset="0"/>
              </a:rPr>
              <a:t>&gt;’)</a:t>
            </a:r>
          </a:p>
          <a:p>
            <a:pPr lvl="1"/>
            <a:endParaRPr lang="en-US" dirty="0">
              <a:latin typeface="Courier" charset="0"/>
              <a:ea typeface="Courier" charset="0"/>
              <a:cs typeface="Courier" charset="0"/>
            </a:endParaRPr>
          </a:p>
          <a:p>
            <a:pPr lvl="1"/>
            <a:r>
              <a:rPr lang="en-US" dirty="0" smtClean="0">
                <a:latin typeface="Courier" charset="0"/>
                <a:ea typeface="Courier" charset="0"/>
                <a:cs typeface="Courier" charset="0"/>
              </a:rPr>
              <a:t>// Playback type 0 = smooth streaming / MPEG-DASH</a:t>
            </a:r>
          </a:p>
          <a:p>
            <a:pPr lvl="1"/>
            <a:r>
              <a:rPr lang="en-US" dirty="0" smtClean="0">
                <a:latin typeface="Courier" charset="0"/>
                <a:ea typeface="Courier" charset="0"/>
                <a:cs typeface="Courier" charset="0"/>
              </a:rPr>
              <a:t>// Playback </a:t>
            </a:r>
            <a:r>
              <a:rPr lang="en-US" dirty="0">
                <a:latin typeface="Courier" charset="0"/>
                <a:ea typeface="Courier" charset="0"/>
                <a:cs typeface="Courier" charset="0"/>
              </a:rPr>
              <a:t>type </a:t>
            </a:r>
            <a:r>
              <a:rPr lang="en-US" dirty="0" smtClean="0">
                <a:latin typeface="Courier" charset="0"/>
                <a:ea typeface="Courier" charset="0"/>
                <a:cs typeface="Courier" charset="0"/>
              </a:rPr>
              <a:t>1 = HLS streaming</a:t>
            </a:r>
            <a:endParaRPr lang="en-US" dirty="0"/>
          </a:p>
        </p:txBody>
      </p:sp>
    </p:spTree>
    <p:extLst>
      <p:ext uri="{BB962C8B-B14F-4D97-AF65-F5344CB8AC3E}">
        <p14:creationId xmlns:p14="http://schemas.microsoft.com/office/powerpoint/2010/main" val="866596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a:t>
            </a:r>
            <a:r>
              <a:rPr lang="en-GB" dirty="0" smtClean="0"/>
              <a:t>ive </a:t>
            </a:r>
            <a:r>
              <a:rPr lang="en-GB" dirty="0"/>
              <a:t>into the Office 365 Video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Working with Videos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1448112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Managing Videos</a:t>
            </a:r>
            <a:endParaRPr lang="en-US" dirty="0"/>
          </a:p>
        </p:txBody>
      </p:sp>
      <p:sp>
        <p:nvSpPr>
          <p:cNvPr id="5" name="Text Placeholder 4"/>
          <p:cNvSpPr>
            <a:spLocks noGrp="1"/>
          </p:cNvSpPr>
          <p:nvPr>
            <p:ph type="body" sz="quarter" idx="10"/>
          </p:nvPr>
        </p:nvSpPr>
        <p:spPr/>
        <p:txBody>
          <a:bodyPr/>
          <a:lstStyle/>
          <a:p>
            <a:r>
              <a:rPr lang="en-US" dirty="0" smtClean="0"/>
              <a:t>Creating videos</a:t>
            </a:r>
          </a:p>
          <a:p>
            <a:pPr lvl="1"/>
            <a:r>
              <a:rPr lang="en-US" dirty="0" smtClean="0"/>
              <a:t>First create placeholder – does not include the file</a:t>
            </a:r>
          </a:p>
          <a:p>
            <a:pPr lvl="1"/>
            <a:r>
              <a:rPr lang="en-US" dirty="0" smtClean="0"/>
              <a:t>Then upload the file</a:t>
            </a:r>
          </a:p>
          <a:p>
            <a:pPr lvl="2"/>
            <a:r>
              <a:rPr lang="en-US" dirty="0" smtClean="0"/>
              <a:t>Upload in a single upload (ideal for small videos)</a:t>
            </a:r>
          </a:p>
          <a:p>
            <a:pPr lvl="2"/>
            <a:r>
              <a:rPr lang="en-US" dirty="0" smtClean="0"/>
              <a:t>Upload in chunks to avoid timeouts (suited for large videos)</a:t>
            </a:r>
          </a:p>
          <a:p>
            <a:endParaRPr lang="en-US" dirty="0" smtClean="0"/>
          </a:p>
          <a:p>
            <a:r>
              <a:rPr lang="en-US" dirty="0" smtClean="0"/>
              <a:t>Update video metadata</a:t>
            </a:r>
          </a:p>
          <a:p>
            <a:endParaRPr lang="en-US" dirty="0" smtClean="0"/>
          </a:p>
          <a:p>
            <a:r>
              <a:rPr lang="en-US" dirty="0" smtClean="0"/>
              <a:t>Delete videos</a:t>
            </a:r>
            <a:endParaRPr lang="en-US" dirty="0"/>
          </a:p>
        </p:txBody>
      </p:sp>
    </p:spTree>
    <p:extLst>
      <p:ext uri="{BB962C8B-B14F-4D97-AF65-F5344CB8AC3E}">
        <p14:creationId xmlns:p14="http://schemas.microsoft.com/office/powerpoint/2010/main" val="7336284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Video API – Managing Videos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831891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Introducing Video Portal</a:t>
            </a:r>
          </a:p>
          <a:p>
            <a:endParaRPr lang="en-US" sz="3136" dirty="0"/>
          </a:p>
          <a:p>
            <a:r>
              <a:rPr lang="en-US" sz="3136" dirty="0"/>
              <a:t>Video </a:t>
            </a:r>
            <a:r>
              <a:rPr lang="en-US" sz="3136" dirty="0" smtClean="0"/>
              <a:t>API</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Introducing Video Portal</a:t>
            </a:r>
          </a:p>
          <a:p>
            <a:endParaRPr lang="en-US" sz="3136" dirty="0" smtClean="0"/>
          </a:p>
          <a:p>
            <a:r>
              <a:rPr lang="en-US" sz="3136" dirty="0" smtClean="0"/>
              <a:t>Using the Office 365 Video API</a:t>
            </a:r>
          </a:p>
          <a:p>
            <a:endParaRPr lang="en-US" sz="3136"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Gartner “projects that, by 2016, large companies will stream more than 16 hours of video per worker, per month”</a:t>
            </a:r>
            <a:br>
              <a:rPr lang="en-US" smtClean="0"/>
            </a:br>
            <a:endParaRPr lang="en-US" dirty="0"/>
          </a:p>
        </p:txBody>
      </p:sp>
      <p:sp>
        <p:nvSpPr>
          <p:cNvPr id="6" name="Text Placeholder 5"/>
          <p:cNvSpPr>
            <a:spLocks noGrp="1"/>
          </p:cNvSpPr>
          <p:nvPr>
            <p:ph type="body" sz="quarter" idx="10"/>
          </p:nvPr>
        </p:nvSpPr>
        <p:spPr/>
        <p:txBody>
          <a:bodyPr/>
          <a:lstStyle/>
          <a:p>
            <a:r>
              <a:rPr lang="en-US" smtClean="0"/>
              <a:t>Gartner Magic Quadrant for Enterprise Video Content Management, Whit Andrews, September 2013</a:t>
            </a:r>
            <a:endParaRPr lang="en-US" dirty="0"/>
          </a:p>
        </p:txBody>
      </p:sp>
    </p:spTree>
    <p:extLst>
      <p:ext uri="{BB962C8B-B14F-4D97-AF65-F5344CB8AC3E}">
        <p14:creationId xmlns:p14="http://schemas.microsoft.com/office/powerpoint/2010/main" val="8944296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365 Video Portal</a:t>
            </a:r>
            <a:endParaRPr lang="en-US" dirty="0"/>
          </a:p>
        </p:txBody>
      </p:sp>
      <p:sp>
        <p:nvSpPr>
          <p:cNvPr id="14" name="Text Placeholder 7"/>
          <p:cNvSpPr>
            <a:spLocks noGrp="1"/>
          </p:cNvSpPr>
          <p:nvPr>
            <p:ph type="body" sz="quarter" idx="4294967295"/>
          </p:nvPr>
        </p:nvSpPr>
        <p:spPr>
          <a:xfrm>
            <a:off x="171456" y="1757367"/>
            <a:ext cx="4344852" cy="1830388"/>
          </a:xfrm>
        </p:spPr>
        <p:txBody>
          <a:bodyPr/>
          <a:lstStyle/>
          <a:p>
            <a:pPr marL="0" indent="0">
              <a:buNone/>
            </a:pPr>
            <a:r>
              <a:rPr lang="en-US" sz="2800" b="1" dirty="0" smtClean="0">
                <a:solidFill>
                  <a:srgbClr val="EB3C00"/>
                </a:solidFill>
              </a:rPr>
              <a:t>easily consume video</a:t>
            </a:r>
          </a:p>
          <a:p>
            <a:pPr marL="0" indent="0">
              <a:buNone/>
            </a:pPr>
            <a:r>
              <a:rPr lang="en-US" sz="2800" dirty="0" smtClean="0"/>
              <a:t>modern, mobile, “everything </a:t>
            </a:r>
            <a:br>
              <a:rPr lang="en-US" sz="2800" dirty="0" smtClean="0"/>
            </a:br>
            <a:r>
              <a:rPr lang="en-US" sz="2800" dirty="0" smtClean="0"/>
              <a:t>in one place” video destination</a:t>
            </a:r>
            <a:endParaRPr lang="en-US" sz="2800" dirty="0"/>
          </a:p>
        </p:txBody>
      </p:sp>
      <p:sp>
        <p:nvSpPr>
          <p:cNvPr id="15" name="Text Placeholder 7"/>
          <p:cNvSpPr>
            <a:spLocks noGrp="1"/>
          </p:cNvSpPr>
          <p:nvPr>
            <p:ph type="body" sz="quarter" idx="4294967295"/>
          </p:nvPr>
        </p:nvSpPr>
        <p:spPr>
          <a:xfrm>
            <a:off x="4657725" y="1757367"/>
            <a:ext cx="3057101" cy="1828800"/>
          </a:xfrm>
        </p:spPr>
        <p:txBody>
          <a:bodyPr/>
          <a:lstStyle/>
          <a:p>
            <a:pPr marL="0" indent="0">
              <a:buNone/>
            </a:pPr>
            <a:r>
              <a:rPr lang="en-US" sz="2800" b="1" dirty="0">
                <a:solidFill>
                  <a:srgbClr val="EB3C00"/>
                </a:solidFill>
              </a:rPr>
              <a:t>share</a:t>
            </a:r>
            <a:r>
              <a:rPr lang="en-US" sz="2800" b="1" dirty="0" smtClean="0">
                <a:solidFill>
                  <a:srgbClr val="EB3C00"/>
                </a:solidFill>
              </a:rPr>
              <a:t> ideas broadly</a:t>
            </a:r>
          </a:p>
          <a:p>
            <a:pPr marL="0" indent="0">
              <a:buNone/>
            </a:pPr>
            <a:r>
              <a:rPr lang="en-US" sz="2800" dirty="0" smtClean="0"/>
              <a:t>rich, discoverable </a:t>
            </a:r>
            <a:br>
              <a:rPr lang="en-US" sz="2800" dirty="0" smtClean="0"/>
            </a:br>
            <a:r>
              <a:rPr lang="en-US" sz="2800" dirty="0" smtClean="0"/>
              <a:t>social video across </a:t>
            </a:r>
            <a:br>
              <a:rPr lang="en-US" sz="2800" dirty="0" smtClean="0"/>
            </a:br>
            <a:r>
              <a:rPr lang="en-US" sz="2800" dirty="0" smtClean="0"/>
              <a:t>devices</a:t>
            </a:r>
            <a:endParaRPr lang="en-US" sz="2800" dirty="0"/>
          </a:p>
        </p:txBody>
      </p:sp>
      <p:sp>
        <p:nvSpPr>
          <p:cNvPr id="16" name="Text Placeholder 7"/>
          <p:cNvSpPr>
            <a:spLocks noGrp="1"/>
          </p:cNvSpPr>
          <p:nvPr>
            <p:ph type="body" sz="quarter" idx="4294967295"/>
          </p:nvPr>
        </p:nvSpPr>
        <p:spPr>
          <a:xfrm>
            <a:off x="7880350" y="1757367"/>
            <a:ext cx="4308475" cy="2219325"/>
          </a:xfrm>
        </p:spPr>
        <p:txBody>
          <a:bodyPr vert="horz" lIns="0" tIns="0" rIns="0" bIns="0" rtlCol="0">
            <a:noAutofit/>
          </a:bodyPr>
          <a:lstStyle/>
          <a:p>
            <a:pPr marL="0" indent="0">
              <a:buNone/>
            </a:pPr>
            <a:r>
              <a:rPr lang="en-US" sz="2800" b="1" dirty="0">
                <a:solidFill>
                  <a:srgbClr val="EB3C00"/>
                </a:solidFill>
              </a:rPr>
              <a:t>secure &amp; easy </a:t>
            </a:r>
            <a:r>
              <a:rPr lang="en-US" sz="2800" b="1" dirty="0">
                <a:solidFill>
                  <a:srgbClr val="EB3C00"/>
                </a:solidFill>
              </a:rPr>
              <a:t>to manage</a:t>
            </a:r>
          </a:p>
          <a:p>
            <a:pPr marL="0" indent="0">
              <a:buNone/>
            </a:pPr>
            <a:r>
              <a:rPr lang="en-US" sz="2800" dirty="0"/>
              <a:t>scalable</a:t>
            </a:r>
            <a:r>
              <a:rPr lang="en-US" sz="2800" dirty="0"/>
              <a:t>, encrypted, cross-geo video streaming service</a:t>
            </a:r>
          </a:p>
        </p:txBody>
      </p:sp>
      <p:sp>
        <p:nvSpPr>
          <p:cNvPr id="7" name="TextBox 6"/>
          <p:cNvSpPr txBox="1"/>
          <p:nvPr/>
        </p:nvSpPr>
        <p:spPr>
          <a:xfrm>
            <a:off x="865" y="1068149"/>
            <a:ext cx="12187095" cy="560985"/>
          </a:xfrm>
          <a:prstGeom prst="rect">
            <a:avLst/>
          </a:prstGeom>
          <a:noFill/>
        </p:spPr>
        <p:txBody>
          <a:bodyPr wrap="square" lIns="179213" tIns="143370" rIns="179213" bIns="143370" rtlCol="0">
            <a:spAutoFit/>
          </a:bodyPr>
          <a:lstStyle/>
          <a:p>
            <a:pPr algn="ctr" defTabSz="914005">
              <a:lnSpc>
                <a:spcPct val="90000"/>
              </a:lnSpc>
              <a:spcAft>
                <a:spcPts val="588"/>
              </a:spcAft>
              <a:defRPr/>
            </a:pPr>
            <a:r>
              <a:rPr lang="en-US" sz="1960" dirty="0">
                <a:solidFill>
                  <a:schemeClr val="tx2"/>
                </a:solidFill>
                <a:latin typeface="Segoe UI"/>
              </a:rPr>
              <a:t>simple | fast | mobile | secure</a:t>
            </a:r>
          </a:p>
        </p:txBody>
      </p:sp>
      <p:grpSp>
        <p:nvGrpSpPr>
          <p:cNvPr id="4" name="Group 3"/>
          <p:cNvGrpSpPr/>
          <p:nvPr/>
        </p:nvGrpSpPr>
        <p:grpSpPr>
          <a:xfrm>
            <a:off x="3242931" y="3538122"/>
            <a:ext cx="5201776" cy="3035091"/>
            <a:chOff x="3308406" y="3535715"/>
            <a:chExt cx="5308217" cy="3097196"/>
          </a:xfrm>
        </p:grpSpPr>
        <p:pic>
          <p:nvPicPr>
            <p:cNvPr id="17" name="Picture 1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3308406" y="3535715"/>
              <a:ext cx="930659" cy="189711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020" y="3838067"/>
              <a:ext cx="786049" cy="1324700"/>
            </a:xfrm>
            <a:prstGeom prst="rect">
              <a:avLst/>
            </a:prstGeom>
          </p:spPr>
        </p:pic>
        <p:grpSp>
          <p:nvGrpSpPr>
            <p:cNvPr id="21" name="Group 20"/>
            <p:cNvGrpSpPr/>
            <p:nvPr/>
          </p:nvGrpSpPr>
          <p:grpSpPr>
            <a:xfrm>
              <a:off x="3730760" y="3706863"/>
              <a:ext cx="4885863" cy="2926048"/>
              <a:chOff x="3730760" y="3706863"/>
              <a:chExt cx="4885863" cy="2926048"/>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0760" y="3706863"/>
                <a:ext cx="4885863" cy="2926048"/>
              </a:xfrm>
              <a:prstGeom prst="rect">
                <a:avLst/>
              </a:prstGeom>
            </p:spPr>
          </p:pic>
          <p:pic>
            <p:nvPicPr>
              <p:cNvPr id="20" name="Picture 19"/>
              <p:cNvPicPr>
                <a:picLocks noChangeAspect="1"/>
              </p:cNvPicPr>
              <p:nvPr/>
            </p:nvPicPr>
            <p:blipFill>
              <a:blip r:embed="rId6"/>
              <a:stretch>
                <a:fillRect/>
              </a:stretch>
            </p:blipFill>
            <p:spPr>
              <a:xfrm>
                <a:off x="4432875" y="3815081"/>
                <a:ext cx="3438932" cy="2031019"/>
              </a:xfrm>
              <a:prstGeom prst="rect">
                <a:avLst/>
              </a:prstGeom>
            </p:spPr>
          </p:pic>
        </p:grpSp>
      </p:grpSp>
      <p:pic>
        <p:nvPicPr>
          <p:cNvPr id="5" name="Picture 4"/>
          <p:cNvPicPr>
            <a:picLocks noChangeAspect="1"/>
          </p:cNvPicPr>
          <p:nvPr/>
        </p:nvPicPr>
        <p:blipFill>
          <a:blip r:embed="rId7"/>
          <a:stretch>
            <a:fillRect/>
          </a:stretch>
        </p:blipFill>
        <p:spPr>
          <a:xfrm>
            <a:off x="4319220" y="3725672"/>
            <a:ext cx="3395606" cy="2164612"/>
          </a:xfrm>
          <a:prstGeom prst="rect">
            <a:avLst/>
          </a:prstGeom>
        </p:spPr>
      </p:pic>
    </p:spTree>
    <p:extLst>
      <p:ext uri="{BB962C8B-B14F-4D97-AF65-F5344CB8AC3E}">
        <p14:creationId xmlns:p14="http://schemas.microsoft.com/office/powerpoint/2010/main" val="22155844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Key Uses</a:t>
            </a:r>
            <a:endParaRPr lang="en-US" dirty="0"/>
          </a:p>
        </p:txBody>
      </p:sp>
      <p:sp>
        <p:nvSpPr>
          <p:cNvPr id="5" name="Text Placeholder 4"/>
          <p:cNvSpPr>
            <a:spLocks noGrp="1"/>
          </p:cNvSpPr>
          <p:nvPr>
            <p:ph type="body" sz="quarter" idx="10"/>
          </p:nvPr>
        </p:nvSpPr>
        <p:spPr/>
        <p:txBody>
          <a:bodyPr/>
          <a:lstStyle/>
          <a:p>
            <a:r>
              <a:rPr lang="en-US" dirty="0" smtClean="0"/>
              <a:t>Training</a:t>
            </a:r>
          </a:p>
          <a:p>
            <a:r>
              <a:rPr lang="en-US" dirty="0" smtClean="0"/>
              <a:t>Corporate Messages</a:t>
            </a:r>
          </a:p>
          <a:p>
            <a:r>
              <a:rPr lang="en-US" dirty="0" smtClean="0"/>
              <a:t>Community</a:t>
            </a:r>
          </a:p>
          <a:p>
            <a:r>
              <a:rPr lang="en-US" dirty="0" smtClean="0"/>
              <a:t>Help &amp; How To</a:t>
            </a:r>
            <a:endParaRPr lang="en-US" dirty="0"/>
          </a:p>
        </p:txBody>
      </p:sp>
    </p:spTree>
    <p:extLst>
      <p:ext uri="{BB962C8B-B14F-4D97-AF65-F5344CB8AC3E}">
        <p14:creationId xmlns:p14="http://schemas.microsoft.com/office/powerpoint/2010/main" val="1682085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0062" y="546100"/>
            <a:ext cx="11188700" cy="5765800"/>
          </a:xfrm>
          <a:prstGeom prst="rect">
            <a:avLst/>
          </a:prstGeom>
        </p:spPr>
      </p:pic>
    </p:spTree>
    <p:extLst>
      <p:ext uri="{BB962C8B-B14F-4D97-AF65-F5344CB8AC3E}">
        <p14:creationId xmlns:p14="http://schemas.microsoft.com/office/powerpoint/2010/main" val="12513006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1" y="367073"/>
            <a:ext cx="12188825" cy="6123854"/>
          </a:xfrm>
          <a:prstGeom prst="rect">
            <a:avLst/>
          </a:prstGeom>
        </p:spPr>
      </p:pic>
    </p:spTree>
    <p:extLst>
      <p:ext uri="{BB962C8B-B14F-4D97-AF65-F5344CB8AC3E}">
        <p14:creationId xmlns:p14="http://schemas.microsoft.com/office/powerpoint/2010/main" val="97092543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962</Words>
  <Application>Microsoft Macintosh PowerPoint</Application>
  <PresentationFormat>Custom</PresentationFormat>
  <Paragraphs>159</Paragraphs>
  <Slides>26</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26</vt:i4>
      </vt:variant>
    </vt:vector>
  </HeadingPairs>
  <TitlesOfParts>
    <vt:vector size="37" baseType="lpstr">
      <vt:lpstr>Calibri</vt:lpstr>
      <vt:lpstr>Consolas</vt:lpstr>
      <vt:lpstr>Courier</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Deep Dive into the Office 365 Video API</vt:lpstr>
      <vt:lpstr>Vision</vt:lpstr>
      <vt:lpstr>Agenda </vt:lpstr>
      <vt:lpstr>Gartner “projects that, by 2016, large companies will stream more than 16 hours of video per worker, per month” </vt:lpstr>
      <vt:lpstr>Office 365 Video Portal</vt:lpstr>
      <vt:lpstr>Key Uses</vt:lpstr>
      <vt:lpstr>PowerPoint Presentation</vt:lpstr>
      <vt:lpstr>PowerPoint Presentation</vt:lpstr>
      <vt:lpstr>Powered by SharePoint Online &amp; Azure Media Services </vt:lpstr>
      <vt:lpstr>Current Video Portal Capabilities</vt:lpstr>
      <vt:lpstr>Future Video Portal Capabilities</vt:lpstr>
      <vt:lpstr>PowerPoint Presentation</vt:lpstr>
      <vt:lpstr>Office 365 Video API</vt:lpstr>
      <vt:lpstr>Introducing the Video API</vt:lpstr>
      <vt:lpstr>Video Portal Operations</vt:lpstr>
      <vt:lpstr>Channel Operations</vt:lpstr>
      <vt:lpstr>PowerPoint Presentation</vt:lpstr>
      <vt:lpstr>Video Operations</vt:lpstr>
      <vt:lpstr>PowerPoint Presentation</vt:lpstr>
      <vt:lpstr>Managing Videos</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2015-06-29T15:35:10Z</dcterms:created>
  <dcterms:modified xsi:type="dcterms:W3CDTF">2015-07-01T20:03:15Z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